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6" r:id="rId3"/>
    <p:sldId id="557" r:id="rId4"/>
    <p:sldId id="616" r:id="rId5"/>
    <p:sldId id="617" r:id="rId6"/>
    <p:sldId id="618" r:id="rId7"/>
    <p:sldId id="619" r:id="rId8"/>
    <p:sldId id="558" r:id="rId9"/>
    <p:sldId id="559" r:id="rId10"/>
    <p:sldId id="560" r:id="rId11"/>
    <p:sldId id="561" r:id="rId12"/>
    <p:sldId id="563" r:id="rId13"/>
    <p:sldId id="564" r:id="rId14"/>
    <p:sldId id="575" r:id="rId15"/>
    <p:sldId id="576" r:id="rId16"/>
    <p:sldId id="577" r:id="rId17"/>
    <p:sldId id="578" r:id="rId18"/>
    <p:sldId id="570" r:id="rId19"/>
    <p:sldId id="571" r:id="rId20"/>
    <p:sldId id="572" r:id="rId21"/>
    <p:sldId id="579" r:id="rId22"/>
    <p:sldId id="573" r:id="rId23"/>
    <p:sldId id="585" r:id="rId24"/>
    <p:sldId id="586" r:id="rId25"/>
    <p:sldId id="591" r:id="rId26"/>
    <p:sldId id="580" r:id="rId27"/>
    <p:sldId id="581" r:id="rId28"/>
    <p:sldId id="582" r:id="rId29"/>
    <p:sldId id="583" r:id="rId30"/>
    <p:sldId id="584" r:id="rId31"/>
    <p:sldId id="589" r:id="rId32"/>
    <p:sldId id="587" r:id="rId33"/>
    <p:sldId id="588" r:id="rId34"/>
    <p:sldId id="590" r:id="rId35"/>
    <p:sldId id="592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2" r:id="rId44"/>
    <p:sldId id="607" r:id="rId45"/>
    <p:sldId id="603" r:id="rId46"/>
    <p:sldId id="605" r:id="rId47"/>
    <p:sldId id="600" r:id="rId48"/>
    <p:sldId id="613" r:id="rId49"/>
    <p:sldId id="608" r:id="rId50"/>
    <p:sldId id="609" r:id="rId51"/>
    <p:sldId id="610" r:id="rId52"/>
    <p:sldId id="614" r:id="rId53"/>
    <p:sldId id="615" r:id="rId54"/>
    <p:sldId id="35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13/01/2021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2.png"/><Relationship Id="rId4" Type="http://schemas.openxmlformats.org/officeDocument/2006/relationships/image" Target="../media/image1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2.png"/><Relationship Id="rId4" Type="http://schemas.openxmlformats.org/officeDocument/2006/relationships/image" Target="../media/image16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923278" y="3675769"/>
            <a:ext cx="10626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Delta and wye connections</a:t>
            </a:r>
            <a:r>
              <a:rPr lang="en-US" sz="4000" b="1" dirty="0">
                <a:solidFill>
                  <a:srgbClr val="C1000B"/>
                </a:solidFill>
                <a:latin typeface="ItcKabel-Book"/>
              </a:rPr>
              <a:t> 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23DFA-39A5-4A08-8875-A6429369C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788"/>
          <a:stretch/>
        </p:blipFill>
        <p:spPr>
          <a:xfrm>
            <a:off x="980370" y="925523"/>
            <a:ext cx="3830304" cy="4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3E259-025F-460A-BE08-6FB1F3807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319"/>
          <a:stretch/>
        </p:blipFill>
        <p:spPr>
          <a:xfrm>
            <a:off x="980370" y="925523"/>
            <a:ext cx="3830304" cy="14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4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692"/>
          <a:stretch/>
        </p:blipFill>
        <p:spPr>
          <a:xfrm>
            <a:off x="1143474" y="3429000"/>
            <a:ext cx="3011711" cy="9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528"/>
          <a:stretch/>
        </p:blipFill>
        <p:spPr>
          <a:xfrm>
            <a:off x="1143474" y="3429000"/>
            <a:ext cx="3011711" cy="14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6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249"/>
          <a:stretch/>
        </p:blipFill>
        <p:spPr>
          <a:xfrm>
            <a:off x="1143474" y="3429000"/>
            <a:ext cx="3011711" cy="20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139ED-D868-4579-A2FC-BF55E271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31"/>
          <a:stretch/>
        </p:blipFill>
        <p:spPr>
          <a:xfrm>
            <a:off x="980370" y="925523"/>
            <a:ext cx="3830304" cy="2570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D4AD-31A0-4C6D-9D5E-0EAED4E0B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98"/>
          <a:stretch/>
        </p:blipFill>
        <p:spPr>
          <a:xfrm>
            <a:off x="1143474" y="3429000"/>
            <a:ext cx="3011711" cy="26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9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CE43E4-2BE4-485B-8C81-F0DD9FD32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529"/>
          <a:stretch/>
        </p:blipFill>
        <p:spPr>
          <a:xfrm>
            <a:off x="876948" y="928397"/>
            <a:ext cx="4591698" cy="13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587C-3BA0-456F-9237-37612A4DC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61"/>
          <a:stretch/>
        </p:blipFill>
        <p:spPr>
          <a:xfrm>
            <a:off x="876948" y="928398"/>
            <a:ext cx="4591698" cy="21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9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(T-</a:t>
                </a:r>
                <a:r>
                  <a:rPr lang="el-GR" sz="3600" b="1" dirty="0">
                    <a:solidFill>
                      <a:srgbClr val="C1000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(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600" b="1" dirty="0">
                    <a:solidFill>
                      <a:srgbClr val="C1000B"/>
                    </a:solidFill>
                    <a:latin typeface="ItcKabel-Book"/>
                  </a:rPr>
                  <a:t> </a:t>
                </a:r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-T)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FDDE6F3-BB38-4545-B1D7-70892EDF5A83}"/>
              </a:ext>
            </a:extLst>
          </p:cNvPr>
          <p:cNvSpPr/>
          <p:nvPr/>
        </p:nvSpPr>
        <p:spPr>
          <a:xfrm>
            <a:off x="988379" y="925523"/>
            <a:ext cx="1070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</a:rPr>
              <a:t>Circuit configurations are often encountered in which the resistors do not appear to be in series or parallel.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99900C-4296-4BED-AC0A-D08ACB3941AB}"/>
                  </a:ext>
                </a:extLst>
              </p:cNvPr>
              <p:cNvSpPr/>
              <p:nvPr/>
            </p:nvSpPr>
            <p:spPr>
              <a:xfrm>
                <a:off x="988379" y="1479521"/>
                <a:ext cx="1070351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Times New Roman" panose="02020603050405020304" pitchFamily="18" charset="0"/>
                  </a:rPr>
                  <a:t>Under these conditions, it may be necessary to convert the circuit from one form to another to solve for </a:t>
                </a:r>
                <a:r>
                  <a:rPr lang="en-US" b="1" dirty="0"/>
                  <a:t>any unknown quantities if mesh or nodal analysis is not applied.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/>
                  <a:t>Two circuit configurations that often account for these difficulties are the wye (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/>
                  <a:t>) and delta (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/>
                  <a:t>) configurations, depicted in Fig. 8.72(a).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/>
                  <a:t>They are also referred to as the tee (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T</a:t>
                </a:r>
                <a:r>
                  <a:rPr lang="en-US" b="1" dirty="0"/>
                  <a:t>) and pi (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b="1" dirty="0"/>
                  <a:t>), respectively, as indicated in Figure. Note that the pi is actually an inverted delta.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99900C-4296-4BED-AC0A-D08ACB394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79" y="1479521"/>
                <a:ext cx="10703510" cy="2308324"/>
              </a:xfrm>
              <a:prstGeom prst="rect">
                <a:avLst/>
              </a:prstGeom>
              <a:blipFill>
                <a:blip r:embed="rId3"/>
                <a:stretch>
                  <a:fillRect l="-342" t="-1587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55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594FA-3746-4792-8FCF-BAF74F83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8" y="928397"/>
            <a:ext cx="4591698" cy="28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9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594FA-3746-4792-8FCF-BAF74F83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8" y="928397"/>
            <a:ext cx="4591698" cy="28649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66584C-F158-410C-A856-D7FB46254403}"/>
              </a:ext>
            </a:extLst>
          </p:cNvPr>
          <p:cNvSpPr/>
          <p:nvPr/>
        </p:nvSpPr>
        <p:spPr>
          <a:xfrm>
            <a:off x="989746" y="4196834"/>
            <a:ext cx="729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Subtracting Eq. (3) from Eq. (1) and adding the resulting equation to Eq. (1) results in :-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7" y="925523"/>
            <a:ext cx="3565227" cy="5779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Similarly,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and,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9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Similarly,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and,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3BA42-ED85-4D0A-9184-22D1DB0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56" y="1471368"/>
            <a:ext cx="50635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Similarly,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and,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7C1A7-AB89-442F-9CAF-397CBFAE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56" y="1476375"/>
            <a:ext cx="50635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6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008BE-DBEC-411F-8874-F8D90F22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9" y="1276349"/>
            <a:ext cx="3838637" cy="5057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BA203D-7848-471C-B842-CC834B2069A9}"/>
              </a:ext>
            </a:extLst>
          </p:cNvPr>
          <p:cNvSpPr/>
          <p:nvPr/>
        </p:nvSpPr>
        <p:spPr>
          <a:xfrm>
            <a:off x="829789" y="3429000"/>
            <a:ext cx="108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Similarly,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D36EF-9379-4EBA-8F0B-54B919157CB8}"/>
              </a:ext>
            </a:extLst>
          </p:cNvPr>
          <p:cNvSpPr/>
          <p:nvPr/>
        </p:nvSpPr>
        <p:spPr>
          <a:xfrm>
            <a:off x="829789" y="503733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and,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4DF2B-7F10-4420-992A-E8A9B934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10" y="1469258"/>
            <a:ext cx="50635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</p:spTree>
    <p:extLst>
      <p:ext uri="{BB962C8B-B14F-4D97-AF65-F5344CB8AC3E}">
        <p14:creationId xmlns:p14="http://schemas.microsoft.com/office/powerpoint/2010/main" val="3578433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1A82E-A823-4064-A9E8-4083437A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5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867DF-687D-4C10-AE09-8D4E0EC49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07EBEB4-249A-4D2E-8C7D-1E19BE08E91C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1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85"/>
          <a:stretch/>
        </p:blipFill>
        <p:spPr>
          <a:xfrm>
            <a:off x="8419627" y="4236902"/>
            <a:ext cx="3565227" cy="250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BB3BB-C2CB-4970-9DD9-9ECEF84C2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D6CF332-E66F-467F-B2C9-FA9095667C62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(T-</a:t>
                </a:r>
                <a:r>
                  <a:rPr lang="el-GR" sz="3600" b="1" dirty="0">
                    <a:solidFill>
                      <a:srgbClr val="C1000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(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600" b="1" dirty="0">
                    <a:solidFill>
                      <a:srgbClr val="C1000B"/>
                    </a:solidFill>
                    <a:latin typeface="ItcKabel-Book"/>
                  </a:rPr>
                  <a:t> </a:t>
                </a:r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-T)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4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85"/>
          <a:stretch/>
        </p:blipFill>
        <p:spPr>
          <a:xfrm>
            <a:off x="8419627" y="4236902"/>
            <a:ext cx="3565227" cy="250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BB3BB-C2CB-4970-9DD9-9ECEF84C2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D6CF332-E66F-467F-B2C9-FA9095667C62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013A5-EA9D-4420-939B-764C208E5DF9}"/>
              </a:ext>
            </a:extLst>
          </p:cNvPr>
          <p:cNvSpPr/>
          <p:nvPr/>
        </p:nvSpPr>
        <p:spPr>
          <a:xfrm>
            <a:off x="1089157" y="1078182"/>
            <a:ext cx="663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Using the previous sets of equations, then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95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85"/>
          <a:stretch/>
        </p:blipFill>
        <p:spPr>
          <a:xfrm>
            <a:off x="8419627" y="4236902"/>
            <a:ext cx="3565227" cy="250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BB3BB-C2CB-4970-9DD9-9ECEF84C2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8"/>
          <a:stretch/>
        </p:blipFill>
        <p:spPr>
          <a:xfrm>
            <a:off x="8419627" y="861122"/>
            <a:ext cx="3565227" cy="268359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D6CF332-E66F-467F-B2C9-FA9095667C62}"/>
              </a:ext>
            </a:extLst>
          </p:cNvPr>
          <p:cNvSpPr/>
          <p:nvPr/>
        </p:nvSpPr>
        <p:spPr>
          <a:xfrm>
            <a:off x="9783192" y="3498127"/>
            <a:ext cx="488271" cy="512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013A5-EA9D-4420-939B-764C208E5DF9}"/>
              </a:ext>
            </a:extLst>
          </p:cNvPr>
          <p:cNvSpPr/>
          <p:nvPr/>
        </p:nvSpPr>
        <p:spPr>
          <a:xfrm>
            <a:off x="1089157" y="1078182"/>
            <a:ext cx="663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Using the previous sets of equations, then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10107-AA5E-4FCF-A15B-027A1B9E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68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61CA1-9577-4B95-8965-2C8B2310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10" y="1469258"/>
            <a:ext cx="5063513" cy="411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EDB563-3E1F-4C71-A6A4-B70C25608BBC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4C1A53-F695-478C-9B40-BCC4ADC8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7C1A7-AB89-442F-9CAF-397CBFAE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956" y="1476375"/>
            <a:ext cx="5063513" cy="411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CD53E6-2FBE-4388-898C-CF32C2DDEAFC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55C2FF-4056-49BE-8731-AFFA09E6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66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CD53E6-2FBE-4388-898C-CF32C2DDEAFC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Wye to Delta Conversion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55C2FF-4056-49BE-8731-AFFA09E6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12" y="2088043"/>
            <a:ext cx="3820194" cy="4297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C26DF-AE25-40D9-B554-E3EC048F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56" y="1471368"/>
            <a:ext cx="50635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-Roman"/>
                  </a:rPr>
                  <a:t>The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latin typeface="Times-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imes-Roman"/>
                  </a:rPr>
                  <a:t>networks are said to be </a:t>
                </a:r>
                <a:r>
                  <a:rPr lang="en-US" b="1" i="1" dirty="0">
                    <a:solidFill>
                      <a:srgbClr val="FF0000"/>
                    </a:solidFill>
                    <a:latin typeface="Times-Italic"/>
                  </a:rPr>
                  <a:t>balanced</a:t>
                </a:r>
                <a:r>
                  <a:rPr lang="en-US" b="1" i="1" dirty="0">
                    <a:latin typeface="Times-Italic"/>
                  </a:rPr>
                  <a:t> </a:t>
                </a:r>
                <a:r>
                  <a:rPr lang="en-US" b="1" dirty="0">
                    <a:latin typeface="Times-Roman"/>
                  </a:rPr>
                  <a:t>when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197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-Roman"/>
                  </a:rPr>
                  <a:t>The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latin typeface="Times-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imes-Roman"/>
                  </a:rPr>
                  <a:t>networks are said to be </a:t>
                </a:r>
                <a:r>
                  <a:rPr lang="en-US" b="1" i="1" dirty="0">
                    <a:solidFill>
                      <a:srgbClr val="FF0000"/>
                    </a:solidFill>
                    <a:latin typeface="Times-Italic"/>
                  </a:rPr>
                  <a:t>balanced</a:t>
                </a:r>
                <a:r>
                  <a:rPr lang="en-US" b="1" i="1" dirty="0">
                    <a:latin typeface="Times-Italic"/>
                  </a:rPr>
                  <a:t> </a:t>
                </a:r>
                <a:r>
                  <a:rPr lang="en-US" b="1" dirty="0">
                    <a:latin typeface="Times-Roman"/>
                  </a:rPr>
                  <a:t>when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95DF894-70BE-4888-AE35-D75DA65B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017" y="1602423"/>
            <a:ext cx="5063513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4691E-1461-4214-9892-A3829ECCD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06" y="1922249"/>
            <a:ext cx="2841733" cy="4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-Roman"/>
                  </a:rPr>
                  <a:t>The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latin typeface="Times-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imes-Roman"/>
                  </a:rPr>
                  <a:t>networks are said to be </a:t>
                </a:r>
                <a:r>
                  <a:rPr lang="en-US" b="1" i="1" dirty="0">
                    <a:solidFill>
                      <a:srgbClr val="FF0000"/>
                    </a:solidFill>
                    <a:latin typeface="Times-Italic"/>
                  </a:rPr>
                  <a:t>balanced</a:t>
                </a:r>
                <a:r>
                  <a:rPr lang="en-US" b="1" i="1" dirty="0">
                    <a:latin typeface="Times-Italic"/>
                  </a:rPr>
                  <a:t> </a:t>
                </a:r>
                <a:r>
                  <a:rPr lang="en-US" b="1" dirty="0">
                    <a:latin typeface="Times-Roman"/>
                  </a:rPr>
                  <a:t>when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F6AE83-EF04-4ED2-B624-2044845EB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86" y="1611296"/>
            <a:ext cx="506352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2924C-7185-444B-8B2C-43543886E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06" y="1922249"/>
            <a:ext cx="2841733" cy="4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8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-Roman"/>
                  </a:rPr>
                  <a:t>The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latin typeface="Times-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imes-Roman"/>
                  </a:rPr>
                  <a:t>networks are said to be </a:t>
                </a:r>
                <a:r>
                  <a:rPr lang="en-US" b="1" i="1" dirty="0">
                    <a:solidFill>
                      <a:srgbClr val="FF0000"/>
                    </a:solidFill>
                    <a:latin typeface="Times-Italic"/>
                  </a:rPr>
                  <a:t>balanced</a:t>
                </a:r>
                <a:r>
                  <a:rPr lang="en-US" b="1" i="1" dirty="0">
                    <a:latin typeface="Times-Italic"/>
                  </a:rPr>
                  <a:t> </a:t>
                </a:r>
                <a:r>
                  <a:rPr lang="en-US" b="1" dirty="0">
                    <a:latin typeface="Times-Roman"/>
                  </a:rPr>
                  <a:t>when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F1ACC71-0338-4594-8259-B05734EBD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006" y="2430467"/>
            <a:ext cx="2949698" cy="495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1B097-9668-46A1-8D7A-59E179C5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876" y="1870863"/>
            <a:ext cx="50635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1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-Roman"/>
                  </a:rPr>
                  <a:t>The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latin typeface="Times-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imes-Roman"/>
                  </a:rPr>
                  <a:t>networks are said to be </a:t>
                </a:r>
                <a:r>
                  <a:rPr lang="en-US" b="1" i="1" dirty="0">
                    <a:solidFill>
                      <a:srgbClr val="FF0000"/>
                    </a:solidFill>
                    <a:latin typeface="Times-Italic"/>
                  </a:rPr>
                  <a:t>balanced</a:t>
                </a:r>
                <a:r>
                  <a:rPr lang="en-US" b="1" i="1" dirty="0">
                    <a:latin typeface="Times-Italic"/>
                  </a:rPr>
                  <a:t> </a:t>
                </a:r>
                <a:r>
                  <a:rPr lang="en-US" b="1" dirty="0">
                    <a:latin typeface="Times-Roman"/>
                  </a:rPr>
                  <a:t>when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D42E259-D472-4FF2-871F-FBDD2FC67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886" y="1873190"/>
            <a:ext cx="5063513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64564-B6E5-4F28-8124-544A6396C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006" y="2430467"/>
            <a:ext cx="2949698" cy="4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(T-</a:t>
                </a:r>
                <a:r>
                  <a:rPr lang="el-GR" sz="3600" b="1" dirty="0">
                    <a:solidFill>
                      <a:srgbClr val="C1000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(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600" b="1" dirty="0">
                    <a:solidFill>
                      <a:srgbClr val="C1000B"/>
                    </a:solidFill>
                    <a:latin typeface="ItcKabel-Book"/>
                  </a:rPr>
                  <a:t> </a:t>
                </a:r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-T)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723DEB-524C-463B-BF09-730EA4EE6E50}"/>
              </a:ext>
            </a:extLst>
          </p:cNvPr>
          <p:cNvSpPr/>
          <p:nvPr/>
        </p:nvSpPr>
        <p:spPr>
          <a:xfrm>
            <a:off x="0" y="699796"/>
            <a:ext cx="3097763" cy="3676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24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/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-Roman"/>
                  </a:rPr>
                  <a:t>The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latin typeface="Times-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imes-Roman"/>
                  </a:rPr>
                  <a:t>networks are said to be </a:t>
                </a:r>
                <a:r>
                  <a:rPr lang="en-US" b="1" i="1" dirty="0">
                    <a:solidFill>
                      <a:srgbClr val="FF0000"/>
                    </a:solidFill>
                    <a:latin typeface="Times-Italic"/>
                  </a:rPr>
                  <a:t>balanced</a:t>
                </a:r>
                <a:r>
                  <a:rPr lang="en-US" b="1" i="1" dirty="0">
                    <a:latin typeface="Times-Italic"/>
                  </a:rPr>
                  <a:t> </a:t>
                </a:r>
                <a:r>
                  <a:rPr lang="en-US" b="1" dirty="0">
                    <a:latin typeface="Times-Roman"/>
                  </a:rPr>
                  <a:t>when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206703-039B-45AF-9D60-F18EDA9D9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06" y="1042671"/>
                <a:ext cx="5228354" cy="369332"/>
              </a:xfrm>
              <a:prstGeom prst="rect">
                <a:avLst/>
              </a:prstGeom>
              <a:blipFill>
                <a:blip r:embed="rId3"/>
                <a:stretch>
                  <a:fillRect l="-932" t="-9836" r="-1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71B0309-D4FC-4251-B640-2774A9D49BFC}"/>
              </a:ext>
            </a:extLst>
          </p:cNvPr>
          <p:cNvSpPr/>
          <p:nvPr/>
        </p:nvSpPr>
        <p:spPr>
          <a:xfrm>
            <a:off x="1147906" y="1662344"/>
            <a:ext cx="5361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Under these conditions, conversion formulas become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06BB2-F10B-4BDB-9151-6E35B770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888" y="2148824"/>
            <a:ext cx="2841733" cy="49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7BE8E-1F71-4F38-B53A-5EA6672C5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400" y="2617885"/>
            <a:ext cx="2949698" cy="495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93CBD0-C1D9-4821-AC10-AF4EDE294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906" y="3575933"/>
            <a:ext cx="4680510" cy="14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0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3AA7"/>
                    </a:solidFill>
                    <a:latin typeface="ItcKabel-Medium"/>
                  </a:rPr>
                  <a:t>Example</a:t>
                </a:r>
                <a:r>
                  <a:rPr lang="en-US" sz="3200" b="1" dirty="0">
                    <a:solidFill>
                      <a:srgbClr val="003AA7"/>
                    </a:solidFill>
                    <a:latin typeface="ItcKabel-Medium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Convert the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Optr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network in Figure shown  to an equivalent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71F5EF6-9204-4E33-9106-2C61AE232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884"/>
          <a:stretch/>
        </p:blipFill>
        <p:spPr>
          <a:xfrm>
            <a:off x="7572384" y="1751149"/>
            <a:ext cx="41338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2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3AA7"/>
                    </a:solidFill>
                    <a:latin typeface="ItcKabel-Medium"/>
                  </a:rPr>
                  <a:t>Example</a:t>
                </a:r>
                <a:r>
                  <a:rPr lang="en-US" sz="3200" b="1" dirty="0">
                    <a:solidFill>
                      <a:srgbClr val="003AA7"/>
                    </a:solidFill>
                    <a:latin typeface="ItcKabel-Medium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Convert the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Optr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network in Figure shown  to an equivalent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3E24C-D9F5-4330-96C6-A1FF6F59FB11}"/>
              </a:ext>
            </a:extLst>
          </p:cNvPr>
          <p:cNvSpPr/>
          <p:nvPr/>
        </p:nvSpPr>
        <p:spPr>
          <a:xfrm>
            <a:off x="8993080" y="2627790"/>
            <a:ext cx="435005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C5155-E9CD-418B-8FF0-D2FEADA1CAF0}"/>
              </a:ext>
            </a:extLst>
          </p:cNvPr>
          <p:cNvSpPr/>
          <p:nvPr/>
        </p:nvSpPr>
        <p:spPr>
          <a:xfrm>
            <a:off x="9658907" y="2655902"/>
            <a:ext cx="500106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6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3AA7"/>
                    </a:solidFill>
                    <a:latin typeface="ItcKabel-Medium"/>
                  </a:rPr>
                  <a:t>Example</a:t>
                </a:r>
                <a:r>
                  <a:rPr lang="en-US" sz="3200" b="1" dirty="0">
                    <a:solidFill>
                      <a:srgbClr val="003AA7"/>
                    </a:solidFill>
                    <a:latin typeface="ItcKabel-Medium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Convert the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Optr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network in Figure shown  to an equivalent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3E24C-D9F5-4330-96C6-A1FF6F59FB11}"/>
              </a:ext>
            </a:extLst>
          </p:cNvPr>
          <p:cNvSpPr/>
          <p:nvPr/>
        </p:nvSpPr>
        <p:spPr>
          <a:xfrm>
            <a:off x="8993080" y="2627790"/>
            <a:ext cx="435005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C5155-E9CD-418B-8FF0-D2FEADA1CAF0}"/>
              </a:ext>
            </a:extLst>
          </p:cNvPr>
          <p:cNvSpPr/>
          <p:nvPr/>
        </p:nvSpPr>
        <p:spPr>
          <a:xfrm>
            <a:off x="9658907" y="2655902"/>
            <a:ext cx="500106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9A0CD-292C-4777-B08E-ED0105867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96"/>
          <a:stretch/>
        </p:blipFill>
        <p:spPr>
          <a:xfrm>
            <a:off x="559294" y="1751149"/>
            <a:ext cx="2583401" cy="2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2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3AA7"/>
                    </a:solidFill>
                    <a:latin typeface="ItcKabel-Medium"/>
                  </a:rPr>
                  <a:t>Example</a:t>
                </a:r>
                <a:r>
                  <a:rPr lang="en-US" sz="3200" b="1" dirty="0">
                    <a:solidFill>
                      <a:srgbClr val="003AA7"/>
                    </a:solidFill>
                    <a:latin typeface="ItcKabel-Medium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Convert the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Optr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network in Figure shown  to an equivalent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DC5155-E9CD-418B-8FF0-D2FEADA1CAF0}"/>
              </a:ext>
            </a:extLst>
          </p:cNvPr>
          <p:cNvSpPr/>
          <p:nvPr/>
        </p:nvSpPr>
        <p:spPr>
          <a:xfrm>
            <a:off x="9658907" y="2655902"/>
            <a:ext cx="500106" cy="24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9A0CD-292C-4777-B08E-ED0105867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96"/>
          <a:stretch/>
        </p:blipFill>
        <p:spPr>
          <a:xfrm>
            <a:off x="559294" y="1751149"/>
            <a:ext cx="2583401" cy="2797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62C2C-40B5-4BD8-BC0E-7F356207CD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970"/>
          <a:stretch/>
        </p:blipFill>
        <p:spPr>
          <a:xfrm>
            <a:off x="559294" y="1751150"/>
            <a:ext cx="6239554" cy="12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1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3AA7"/>
                    </a:solidFill>
                    <a:latin typeface="ItcKabel-Medium"/>
                  </a:rPr>
                  <a:t>Example</a:t>
                </a:r>
                <a:r>
                  <a:rPr lang="en-US" sz="3200" b="1" dirty="0">
                    <a:solidFill>
                      <a:srgbClr val="003AA7"/>
                    </a:solidFill>
                    <a:latin typeface="ItcKabel-Medium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Convert the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Optr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network in Figure shown  to an equivalent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CF7001-9581-4242-8F86-31687E30E938}"/>
              </a:ext>
            </a:extLst>
          </p:cNvPr>
          <p:cNvSpPr/>
          <p:nvPr/>
        </p:nvSpPr>
        <p:spPr>
          <a:xfrm>
            <a:off x="9732884" y="3809230"/>
            <a:ext cx="290005" cy="33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AFE9EF-CE51-400A-9BF8-99467F7C1F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64" b="26433"/>
          <a:stretch/>
        </p:blipFill>
        <p:spPr>
          <a:xfrm>
            <a:off x="559294" y="3000652"/>
            <a:ext cx="6239554" cy="808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4C9183-D870-4D3B-B9E5-269ADBC8C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96"/>
          <a:stretch/>
        </p:blipFill>
        <p:spPr>
          <a:xfrm>
            <a:off x="559294" y="1751149"/>
            <a:ext cx="2583401" cy="2797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4E2C7A-1CF3-415B-90EB-6F15EC4EC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970"/>
          <a:stretch/>
        </p:blipFill>
        <p:spPr>
          <a:xfrm>
            <a:off x="559294" y="1751150"/>
            <a:ext cx="6239554" cy="12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4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/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3AA7"/>
                    </a:solidFill>
                    <a:latin typeface="ItcKabel-Medium"/>
                  </a:rPr>
                  <a:t>Example</a:t>
                </a:r>
                <a:r>
                  <a:rPr lang="en-US" sz="3200" b="1" dirty="0">
                    <a:solidFill>
                      <a:srgbClr val="003AA7"/>
                    </a:solidFill>
                    <a:latin typeface="ItcKabel-Medium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Convert the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Optr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network in Figure shown  to an equivalent </a:t>
                </a:r>
                <a:r>
                  <a:rPr lang="fr-FR" b="1" dirty="0">
                    <a:solidFill>
                      <a:srgbClr val="C1000B"/>
                    </a:solidFill>
                    <a:latin typeface="ItcKabel-Book"/>
                  </a:rPr>
                  <a:t>Y</a:t>
                </a:r>
                <a:r>
                  <a:rPr lang="en-US" b="1" dirty="0">
                    <a:solidFill>
                      <a:srgbClr val="000000"/>
                    </a:solidFill>
                    <a:latin typeface="Times-Roman"/>
                  </a:rPr>
                  <a:t> network.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B0DCE2-1524-4A0B-9FB2-F7CC9F14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896938"/>
                <a:ext cx="8096435" cy="584775"/>
              </a:xfrm>
              <a:prstGeom prst="rect">
                <a:avLst/>
              </a:prstGeom>
              <a:blipFill>
                <a:blip r:embed="rId3"/>
                <a:stretch>
                  <a:fillRect l="-8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D1D62F-3917-4729-8E93-0F817C531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7"/>
          <a:stretch/>
        </p:blipFill>
        <p:spPr>
          <a:xfrm>
            <a:off x="7367354" y="1751149"/>
            <a:ext cx="4449444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A0CD-292C-4777-B08E-ED0105867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94" y="1751149"/>
            <a:ext cx="6239554" cy="2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Example</a:t>
            </a:r>
            <a:r>
              <a:rPr lang="en-US" sz="3200" b="1" dirty="0">
                <a:solidFill>
                  <a:srgbClr val="003AA7"/>
                </a:solidFill>
                <a:latin typeface="ItcKabel-Medium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Transform the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wye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 in Figure shown to a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delta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1FCA48-02D6-4346-8777-17006DEC6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3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Example</a:t>
            </a:r>
            <a:r>
              <a:rPr lang="en-US" sz="3200" b="1" dirty="0">
                <a:solidFill>
                  <a:srgbClr val="003AA7"/>
                </a:solidFill>
                <a:latin typeface="ItcKabel-Medium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Transform the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wye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 in Figure shown to a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delta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1FCA48-02D6-4346-8777-17006DEC6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BB71626-0549-4B24-97CE-7BB9352F095F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Example</a:t>
            </a:r>
            <a:r>
              <a:rPr lang="en-US" sz="3200" b="1" dirty="0">
                <a:solidFill>
                  <a:srgbClr val="003AA7"/>
                </a:solidFill>
                <a:latin typeface="ItcKabel-Medium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Transform the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wye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 in Figure shown to a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delta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B191D-1DFF-4044-AB67-642C15BC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B292DB-4398-421A-BE98-CEC433142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802CEE9-DC6C-4D63-9CB1-59BBD85CC8C6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1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(T-</a:t>
                </a:r>
                <a:r>
                  <a:rPr lang="el-GR" sz="3600" b="1" dirty="0">
                    <a:solidFill>
                      <a:srgbClr val="C1000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(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600" b="1" dirty="0">
                    <a:solidFill>
                      <a:srgbClr val="C1000B"/>
                    </a:solidFill>
                    <a:latin typeface="ItcKabel-Book"/>
                  </a:rPr>
                  <a:t> </a:t>
                </a:r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-T)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723DEB-524C-463B-BF09-730EA4EE6E50}"/>
              </a:ext>
            </a:extLst>
          </p:cNvPr>
          <p:cNvSpPr/>
          <p:nvPr/>
        </p:nvSpPr>
        <p:spPr>
          <a:xfrm>
            <a:off x="0" y="699796"/>
            <a:ext cx="3097763" cy="3676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F1F6E3-753F-4ADB-A14A-A6E5D351C7EB}"/>
              </a:ext>
            </a:extLst>
          </p:cNvPr>
          <p:cNvSpPr/>
          <p:nvPr/>
        </p:nvSpPr>
        <p:spPr>
          <a:xfrm>
            <a:off x="5666792" y="972176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2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Example</a:t>
            </a:r>
            <a:r>
              <a:rPr lang="en-US" sz="3200" b="1" dirty="0">
                <a:solidFill>
                  <a:srgbClr val="003AA7"/>
                </a:solidFill>
                <a:latin typeface="ItcKabel-Medium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Transform the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wye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 in Figure shown to a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delta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7D2366-79C5-4F5D-81AE-BCE04B90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654FE-CF34-4470-9799-80ED0DAB6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1BE35645-54A2-4DFF-9F09-5820F280DE64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B0B35E-63F4-4B0A-8941-9BEA4C48F04F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563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B0B35E-63F4-4B0A-8941-9BEA4C48F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56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5BE504-EA7D-422B-B2B3-F79ED35C1AC4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2799997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5BE504-EA7D-422B-B2B3-F79ED35C1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2799997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787AD9-A0EF-457E-BA17-A858C984C402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2782365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787AD9-A0EF-457E-BA17-A858C984C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2782365" cy="565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1997CE8-7FD9-428D-ABAF-D8402ADBBC10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Solution:-</a:t>
            </a:r>
            <a:endParaRPr lang="en-US" b="1" dirty="0">
              <a:solidFill>
                <a:srgbClr val="000000"/>
              </a:solidFill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574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1BF65E-0180-4B9D-9BEE-81B3CE83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DD8CF-60D7-4339-8CF5-A2C9FCF1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Example</a:t>
            </a:r>
            <a:r>
              <a:rPr lang="en-US" sz="3200" b="1" dirty="0">
                <a:solidFill>
                  <a:srgbClr val="003AA7"/>
                </a:solidFill>
                <a:latin typeface="ItcKabel-Medium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Transform the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wye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 in Figure shown to a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delta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𝟏𝟒𝟎𝟎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2803203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2803203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8B0946F1-D5EA-40EC-9E67-7432D02216E8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ACC95-1442-4AE9-9174-A8EE867A5E33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Solution:-</a:t>
            </a:r>
            <a:endParaRPr lang="en-US" b="1" dirty="0">
              <a:solidFill>
                <a:srgbClr val="000000"/>
              </a:solidFill>
              <a:latin typeface="Times-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5E2CB-D0B0-48FE-9960-E801CC813E59}"/>
              </a:ext>
            </a:extLst>
          </p:cNvPr>
          <p:cNvSpPr txBox="1"/>
          <p:nvPr/>
        </p:nvSpPr>
        <p:spPr>
          <a:xfrm>
            <a:off x="10108396" y="5477416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140 </a:t>
            </a:r>
            <a:r>
              <a:rPr lang="el-GR" b="1" dirty="0"/>
              <a:t>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5863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1BF65E-0180-4B9D-9BEE-81B3CE83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DD8CF-60D7-4339-8CF5-A2C9FCF1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Example</a:t>
            </a:r>
            <a:r>
              <a:rPr lang="en-US" sz="3200" b="1" dirty="0">
                <a:solidFill>
                  <a:srgbClr val="003AA7"/>
                </a:solidFill>
                <a:latin typeface="ItcKabel-Medium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Transform the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wye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 in Figure shown to a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delta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𝟏𝟒𝟎𝟎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2785571" cy="565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8B0946F1-D5EA-40EC-9E67-7432D02216E8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ACC95-1442-4AE9-9174-A8EE867A5E33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Solution:-</a:t>
            </a:r>
            <a:endParaRPr lang="en-US" b="1" dirty="0">
              <a:solidFill>
                <a:srgbClr val="000000"/>
              </a:solidFill>
              <a:latin typeface="Times-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1701E7-3836-4BC4-911D-1127C6DFEBC3}"/>
              </a:ext>
            </a:extLst>
          </p:cNvPr>
          <p:cNvSpPr txBox="1"/>
          <p:nvPr/>
        </p:nvSpPr>
        <p:spPr>
          <a:xfrm>
            <a:off x="10108396" y="5477416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140 </a:t>
            </a:r>
            <a:r>
              <a:rPr lang="el-GR" b="1" dirty="0"/>
              <a:t>Ω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D650D-F0E9-4EB9-A2B9-E3F29DBDE4CD}"/>
              </a:ext>
            </a:extLst>
          </p:cNvPr>
          <p:cNvSpPr txBox="1"/>
          <p:nvPr/>
        </p:nvSpPr>
        <p:spPr>
          <a:xfrm>
            <a:off x="8771138" y="5776396"/>
            <a:ext cx="6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70 </a:t>
            </a:r>
            <a:r>
              <a:rPr lang="el-GR" b="1" dirty="0"/>
              <a:t>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1432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1BF65E-0180-4B9D-9BEE-81B3CE83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85" y="4105816"/>
            <a:ext cx="4017699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DD8CF-60D7-4339-8CF5-A2C9FCF1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1" y="865459"/>
            <a:ext cx="402983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2B0DCE2-1524-4A0B-9FB2-F7CC9F14943B}"/>
              </a:ext>
            </a:extLst>
          </p:cNvPr>
          <p:cNvSpPr/>
          <p:nvPr/>
        </p:nvSpPr>
        <p:spPr>
          <a:xfrm>
            <a:off x="674703" y="896938"/>
            <a:ext cx="809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Example</a:t>
            </a:r>
            <a:r>
              <a:rPr lang="en-US" sz="3200" b="1" dirty="0">
                <a:solidFill>
                  <a:srgbClr val="003AA7"/>
                </a:solidFill>
                <a:latin typeface="ItcKabel-Medium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Transform the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wye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 in Figure shown to a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delta</a:t>
            </a:r>
            <a:r>
              <a:rPr lang="en-US" b="1" dirty="0">
                <a:solidFill>
                  <a:srgbClr val="000000"/>
                </a:solidFill>
                <a:latin typeface="Times-Roman"/>
              </a:rPr>
              <a:t> network.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/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𝟏𝟒𝟎𝟎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491DD8-78F3-47EE-9657-2E3C734A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4" y="2118551"/>
                <a:ext cx="7287727" cy="1101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/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27EF6-730D-4FFB-B8EF-036FD3C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3566179"/>
                <a:ext cx="4441472" cy="565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/>
              <p:nvPr/>
            </p:nvSpPr>
            <p:spPr>
              <a:xfrm>
                <a:off x="773197" y="5114590"/>
                <a:ext cx="442384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B77B1-A8D4-43D2-A318-C2A72893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" y="5114590"/>
                <a:ext cx="4423840" cy="5670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8B0946F1-D5EA-40EC-9E67-7432D02216E8}"/>
              </a:ext>
            </a:extLst>
          </p:cNvPr>
          <p:cNvSpPr/>
          <p:nvPr/>
        </p:nvSpPr>
        <p:spPr>
          <a:xfrm>
            <a:off x="10026417" y="3429000"/>
            <a:ext cx="351577" cy="335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ACC95-1442-4AE9-9174-A8EE867A5E33}"/>
              </a:ext>
            </a:extLst>
          </p:cNvPr>
          <p:cNvSpPr/>
          <p:nvPr/>
        </p:nvSpPr>
        <p:spPr>
          <a:xfrm>
            <a:off x="674703" y="1553313"/>
            <a:ext cx="8096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AA7"/>
                </a:solidFill>
                <a:latin typeface="ItcKabel-Medium"/>
              </a:rPr>
              <a:t>Solution:-</a:t>
            </a:r>
            <a:endParaRPr lang="en-US" b="1" dirty="0">
              <a:solidFill>
                <a:srgbClr val="000000"/>
              </a:solidFill>
              <a:latin typeface="Times-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535C0-CAE8-44D6-885C-C566089176D0}"/>
              </a:ext>
            </a:extLst>
          </p:cNvPr>
          <p:cNvSpPr txBox="1"/>
          <p:nvPr/>
        </p:nvSpPr>
        <p:spPr>
          <a:xfrm>
            <a:off x="10108396" y="5477416"/>
            <a:ext cx="7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140 </a:t>
            </a:r>
            <a:r>
              <a:rPr lang="el-GR" b="1" dirty="0"/>
              <a:t>Ω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4F9810-CA2C-4B3C-A4E3-6D75C1EF995B}"/>
              </a:ext>
            </a:extLst>
          </p:cNvPr>
          <p:cNvSpPr txBox="1"/>
          <p:nvPr/>
        </p:nvSpPr>
        <p:spPr>
          <a:xfrm>
            <a:off x="8771138" y="5776396"/>
            <a:ext cx="6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70 </a:t>
            </a:r>
            <a:r>
              <a:rPr lang="el-GR" b="1" dirty="0"/>
              <a:t>Ω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489C1-7EC6-48E8-9B81-CE5C00A75735}"/>
              </a:ext>
            </a:extLst>
          </p:cNvPr>
          <p:cNvSpPr txBox="1"/>
          <p:nvPr/>
        </p:nvSpPr>
        <p:spPr>
          <a:xfrm>
            <a:off x="9881712" y="4752576"/>
            <a:ext cx="64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35 </a:t>
            </a:r>
            <a:r>
              <a:rPr lang="el-GR" b="1" dirty="0"/>
              <a:t>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0739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(T-</a:t>
                </a:r>
                <a:r>
                  <a:rPr lang="el-GR" sz="3600" b="1" dirty="0">
                    <a:solidFill>
                      <a:srgbClr val="C1000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(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600" b="1" dirty="0">
                    <a:solidFill>
                      <a:srgbClr val="C1000B"/>
                    </a:solidFill>
                    <a:latin typeface="ItcKabel-Book"/>
                  </a:rPr>
                  <a:t> </a:t>
                </a:r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-T)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F1F6E3-753F-4ADB-A14A-A6E5D351C7EB}"/>
              </a:ext>
            </a:extLst>
          </p:cNvPr>
          <p:cNvSpPr/>
          <p:nvPr/>
        </p:nvSpPr>
        <p:spPr>
          <a:xfrm>
            <a:off x="2699657" y="1420045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/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Y-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(T-</a:t>
                </a:r>
                <a:r>
                  <a:rPr lang="el-GR" sz="3600" b="1" dirty="0">
                    <a:solidFill>
                      <a:srgbClr val="C1000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 -Y (</a:t>
                </a:r>
                <a14:m>
                  <m:oMath xmlns:m="http://schemas.openxmlformats.org/officeDocument/2006/math">
                    <m:r>
                      <a:rPr lang="el-GR" sz="3600" b="1">
                        <a:solidFill>
                          <a:srgbClr val="C1000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3600" b="1" dirty="0">
                    <a:solidFill>
                      <a:srgbClr val="C1000B"/>
                    </a:solidFill>
                    <a:latin typeface="ItcKabel-Book"/>
                  </a:rPr>
                  <a:t> </a:t>
                </a:r>
                <a:r>
                  <a:rPr lang="fr-FR" sz="3600" b="1" dirty="0">
                    <a:solidFill>
                      <a:srgbClr val="C1000B"/>
                    </a:solidFill>
                    <a:latin typeface="ItcKabel-Book"/>
                  </a:rPr>
                  <a:t>-T) CONVERSIONS</a:t>
                </a:r>
                <a:endParaRPr lang="en-US" sz="3600" b="1" dirty="0">
                  <a:solidFill>
                    <a:srgbClr val="C1000B"/>
                  </a:solidFill>
                  <a:latin typeface="ItcKabel-Book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8999BB-AAB0-4806-9C71-4D43B738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560" y="279192"/>
                <a:ext cx="8002880" cy="646331"/>
              </a:xfrm>
              <a:prstGeom prst="rect">
                <a:avLst/>
              </a:prstGeom>
              <a:blipFill>
                <a:blip r:embed="rId2"/>
                <a:stretch>
                  <a:fillRect l="-2363" t="-15094" r="-106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6217722-7E56-4912-8D18-8B8520D9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680"/>
            <a:ext cx="12192000" cy="42106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F1F6E3-753F-4ADB-A14A-A6E5D351C7EB}"/>
              </a:ext>
            </a:extLst>
          </p:cNvPr>
          <p:cNvSpPr/>
          <p:nvPr/>
        </p:nvSpPr>
        <p:spPr>
          <a:xfrm>
            <a:off x="2699657" y="1420045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FC84EE-1376-4CC2-86B0-464D33A01566}"/>
              </a:ext>
            </a:extLst>
          </p:cNvPr>
          <p:cNvSpPr/>
          <p:nvPr/>
        </p:nvSpPr>
        <p:spPr>
          <a:xfrm>
            <a:off x="9094237" y="1217882"/>
            <a:ext cx="3097763" cy="32732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</p:spTree>
    <p:extLst>
      <p:ext uri="{BB962C8B-B14F-4D97-AF65-F5344CB8AC3E}">
        <p14:creationId xmlns:p14="http://schemas.microsoft.com/office/powerpoint/2010/main" val="337751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999BB-AAB0-4806-9C71-4D43B738C9B7}"/>
              </a:ext>
            </a:extLst>
          </p:cNvPr>
          <p:cNvSpPr/>
          <p:nvPr/>
        </p:nvSpPr>
        <p:spPr>
          <a:xfrm>
            <a:off x="2094560" y="279192"/>
            <a:ext cx="80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Delta to Wye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E8286-16D5-4764-A1D3-F7B58380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9" r="249" b="56685"/>
          <a:stretch/>
        </p:blipFill>
        <p:spPr>
          <a:xfrm>
            <a:off x="8419627" y="925523"/>
            <a:ext cx="3565227" cy="25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4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930</Words>
  <Application>Microsoft Office PowerPoint</Application>
  <PresentationFormat>Widescreen</PresentationFormat>
  <Paragraphs>122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ItcKabel-Book</vt:lpstr>
      <vt:lpstr>ItcKabel-Medium</vt:lpstr>
      <vt:lpstr>Optr</vt:lpstr>
      <vt:lpstr>Times New Roman</vt:lpstr>
      <vt:lpstr>Times-Italic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254</cp:revision>
  <dcterms:created xsi:type="dcterms:W3CDTF">2020-03-04T10:44:15Z</dcterms:created>
  <dcterms:modified xsi:type="dcterms:W3CDTF">2021-01-13T15:15:26Z</dcterms:modified>
</cp:coreProperties>
</file>